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1" r:id="rId1"/>
  </p:sldMasterIdLst>
  <p:sldIdLst>
    <p:sldId id="256" r:id="rId2"/>
    <p:sldId id="257" r:id="rId3"/>
    <p:sldId id="260" r:id="rId4"/>
    <p:sldId id="259" r:id="rId5"/>
    <p:sldId id="261" r:id="rId6"/>
    <p:sldId id="263" r:id="rId7"/>
    <p:sldId id="262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nl-NL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29"/>
  </p:normalViewPr>
  <p:slideViewPr>
    <p:cSldViewPr snapToGrid="0" snapToObjects="1">
      <p:cViewPr varScale="1">
        <p:scale>
          <a:sx n="108" d="100"/>
          <a:sy n="108" d="100"/>
        </p:scale>
        <p:origin x="1760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14000">
                <a:schemeClr val="accent1">
                  <a:lumMod val="60000"/>
                  <a:lumOff val="40000"/>
                </a:schemeClr>
              </a:gs>
              <a:gs pos="83000">
                <a:schemeClr val="accent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chemeClr val="accent1">
                  <a:alpha val="0"/>
                </a:schemeClr>
              </a:gs>
              <a:gs pos="5700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alpha val="0"/>
                </a:scheme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3">
                  <a:lumMod val="40000"/>
                  <a:lumOff val="60000"/>
                </a:schemeClr>
              </a:gs>
              <a:gs pos="50000">
                <a:schemeClr val="accent3"/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endParaRPr lang="en-US" b="1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0" y="1676400"/>
            <a:ext cx="3886200" cy="1524000"/>
          </a:xfrm>
        </p:spPr>
        <p:txBody>
          <a:bodyPr anchor="b" anchorCtr="0"/>
          <a:lstStyle>
            <a:lvl1pPr algn="l">
              <a:defRPr/>
            </a:lvl1pPr>
          </a:lstStyle>
          <a:p>
            <a:r>
              <a:rPr lang="nl-NL"/>
              <a:t>Titelstijl van model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0" y="3203574"/>
            <a:ext cx="3886200" cy="1825625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de titelstijl van het model te bewerken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43CB7-AE20-3D40-9CB5-424586F19311}" type="datetimeFigureOut">
              <a:rPr lang="nl-NL" smtClean="0"/>
              <a:t>17-03-18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69C589C6-90B9-4445-966F-1134C5F21A9D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Titelstijl van model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43CB7-AE20-3D40-9CB5-424586F19311}" type="datetimeFigureOut">
              <a:rPr lang="nl-NL" smtClean="0"/>
              <a:t>17-03-18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589C6-90B9-4445-966F-1134C5F21A9D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/>
              <a:t>Titelstijl van model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43CB7-AE20-3D40-9CB5-424586F19311}" type="datetimeFigureOut">
              <a:rPr lang="nl-NL" smtClean="0"/>
              <a:t>17-03-18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589C6-90B9-4445-966F-1134C5F21A9D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Titelstijl van model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1"/>
            <a:ext cx="7772400" cy="3733800"/>
          </a:xfrm>
        </p:spPr>
        <p:txBody>
          <a:bodyPr/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43CB7-AE20-3D40-9CB5-424586F19311}" type="datetimeFigureOut">
              <a:rPr lang="nl-NL" smtClean="0"/>
              <a:t>17-03-18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589C6-90B9-4445-966F-1134C5F21A9D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50000">
                <a:schemeClr val="accent1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14000">
                <a:srgbClr val="333333"/>
              </a:gs>
              <a:gs pos="83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rgbClr val="000000">
                  <a:alpha val="0"/>
                </a:srgbClr>
              </a:gs>
              <a:gs pos="57000">
                <a:srgbClr val="4D4D4D"/>
              </a:gs>
              <a:gs pos="100000">
                <a:srgbClr val="000000">
                  <a:alpha val="0"/>
                </a:srgb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33787"/>
            <a:ext cx="7772400" cy="1362075"/>
          </a:xfrm>
        </p:spPr>
        <p:txBody>
          <a:bodyPr anchor="t"/>
          <a:lstStyle>
            <a:lvl1pPr algn="l">
              <a:defRPr sz="4000" b="0" i="0" cap="all" baseline="0"/>
            </a:lvl1pPr>
          </a:lstStyle>
          <a:p>
            <a:r>
              <a:rPr lang="nl-NL"/>
              <a:t>Titelstijl van model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3360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tekststijl van het model te bewerken</a:t>
            </a:r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43CB7-AE20-3D40-9CB5-424586F19311}" type="datetimeFigureOut">
              <a:rPr lang="nl-NL" smtClean="0"/>
              <a:t>17-03-18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589C6-90B9-4445-966F-1134C5F21A9D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Titelstijl van model bewerken</a:t>
            </a:r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43CB7-AE20-3D40-9CB5-424586F19311}" type="datetimeFigureOut">
              <a:rPr lang="nl-NL" smtClean="0"/>
              <a:t>17-03-18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589C6-90B9-4445-966F-1134C5F21A9D}" type="slidenum">
              <a:rPr lang="nl-NL" smtClean="0"/>
              <a:t>‹nr.›</a:t>
            </a:fld>
            <a:endParaRPr lang="nl-NL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685800" y="1536192"/>
            <a:ext cx="3657600" cy="3877056"/>
          </a:xfrm>
        </p:spPr>
        <p:txBody>
          <a:bodyPr/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4"/>
          </p:nvPr>
        </p:nvSpPr>
        <p:spPr>
          <a:xfrm>
            <a:off x="4800600" y="1536192"/>
            <a:ext cx="3657600" cy="3877056"/>
          </a:xfrm>
        </p:spPr>
        <p:txBody>
          <a:bodyPr/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9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Titelstijl van model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tekststijl van het model te bewerken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tekststijl van het model te bewerken</a:t>
            </a:r>
          </a:p>
        </p:txBody>
      </p:sp>
      <p:sp>
        <p:nvSpPr>
          <p:cNvPr id="12" name="Freeform 11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43CB7-AE20-3D40-9CB5-424586F19311}" type="datetimeFigureOut">
              <a:rPr lang="nl-NL" smtClean="0"/>
              <a:t>17-03-18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589C6-90B9-4445-966F-1134C5F21A9D}" type="slidenum">
              <a:rPr lang="nl-NL" smtClean="0"/>
              <a:t>‹nr.›</a:t>
            </a:fld>
            <a:endParaRPr lang="nl-NL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3"/>
          </p:nvPr>
        </p:nvSpPr>
        <p:spPr>
          <a:xfrm>
            <a:off x="685800" y="2209800"/>
            <a:ext cx="3657600" cy="3200400"/>
          </a:xfrm>
        </p:spPr>
        <p:txBody>
          <a:bodyPr/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657600" cy="3200400"/>
          </a:xfrm>
        </p:spPr>
        <p:txBody>
          <a:bodyPr/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Titelstijl van model bewerken</a:t>
            </a:r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43CB7-AE20-3D40-9CB5-424586F19311}" type="datetimeFigureOut">
              <a:rPr lang="nl-NL" smtClean="0"/>
              <a:t>17-03-18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589C6-90B9-4445-966F-1134C5F21A9D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3"/>
              </a:gs>
              <a:gs pos="50000">
                <a:schemeClr val="accent3">
                  <a:lumMod val="40000"/>
                  <a:lumOff val="60000"/>
                </a:schemeClr>
              </a:gs>
              <a:gs pos="5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0" y="5381627"/>
            <a:ext cx="3286124" cy="1207294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6996854"/>
              <a:gd name="connsiteY0" fmla="*/ 0 h 1571625"/>
              <a:gd name="connsiteX1" fmla="*/ 6996854 w 6996854"/>
              <a:gd name="connsiteY1" fmla="*/ 1266825 h 1571625"/>
              <a:gd name="connsiteX2" fmla="*/ 0 w 6996854"/>
              <a:gd name="connsiteY2" fmla="*/ 1571625 h 1571625"/>
              <a:gd name="connsiteX3" fmla="*/ 0 w 6996854"/>
              <a:gd name="connsiteY3" fmla="*/ 0 h 1571625"/>
              <a:gd name="connsiteX0" fmla="*/ 0 w 7583417"/>
              <a:gd name="connsiteY0" fmla="*/ 0 h 800100"/>
              <a:gd name="connsiteX1" fmla="*/ 7583417 w 7583417"/>
              <a:gd name="connsiteY1" fmla="*/ 495300 h 800100"/>
              <a:gd name="connsiteX2" fmla="*/ 586563 w 7583417"/>
              <a:gd name="connsiteY2" fmla="*/ 800100 h 800100"/>
              <a:gd name="connsiteX3" fmla="*/ 0 w 7583417"/>
              <a:gd name="connsiteY3" fmla="*/ 0 h 800100"/>
              <a:gd name="connsiteX0" fmla="*/ 0 w 7017803"/>
              <a:gd name="connsiteY0" fmla="*/ 0 h 1200150"/>
              <a:gd name="connsiteX1" fmla="*/ 7017803 w 7017803"/>
              <a:gd name="connsiteY1" fmla="*/ 895350 h 1200150"/>
              <a:gd name="connsiteX2" fmla="*/ 20949 w 7017803"/>
              <a:gd name="connsiteY2" fmla="*/ 1200150 h 1200150"/>
              <a:gd name="connsiteX3" fmla="*/ 0 w 7017803"/>
              <a:gd name="connsiteY3" fmla="*/ 0 h 1200150"/>
              <a:gd name="connsiteX0" fmla="*/ 0 w 6410292"/>
              <a:gd name="connsiteY0" fmla="*/ 0 h 1752600"/>
              <a:gd name="connsiteX1" fmla="*/ 6410292 w 6410292"/>
              <a:gd name="connsiteY1" fmla="*/ 1752600 h 1752600"/>
              <a:gd name="connsiteX2" fmla="*/ 20949 w 6410292"/>
              <a:gd name="connsiteY2" fmla="*/ 1200150 h 1752600"/>
              <a:gd name="connsiteX3" fmla="*/ 0 w 6410292"/>
              <a:gd name="connsiteY3" fmla="*/ 0 h 1752600"/>
              <a:gd name="connsiteX0" fmla="*/ 0 w 7227290"/>
              <a:gd name="connsiteY0" fmla="*/ 0 h 1200150"/>
              <a:gd name="connsiteX1" fmla="*/ 7227290 w 7227290"/>
              <a:gd name="connsiteY1" fmla="*/ 885825 h 1200150"/>
              <a:gd name="connsiteX2" fmla="*/ 20949 w 7227290"/>
              <a:gd name="connsiteY2" fmla="*/ 1200150 h 1200150"/>
              <a:gd name="connsiteX3" fmla="*/ 0 w 7227290"/>
              <a:gd name="connsiteY3" fmla="*/ 0 h 1200150"/>
              <a:gd name="connsiteX0" fmla="*/ 0 w 7227290"/>
              <a:gd name="connsiteY0" fmla="*/ 0 h 885825"/>
              <a:gd name="connsiteX1" fmla="*/ 7227290 w 7227290"/>
              <a:gd name="connsiteY1" fmla="*/ 885825 h 885825"/>
              <a:gd name="connsiteX2" fmla="*/ 555141 w 7227290"/>
              <a:gd name="connsiteY2" fmla="*/ 862013 h 885825"/>
              <a:gd name="connsiteX3" fmla="*/ 0 w 7227290"/>
              <a:gd name="connsiteY3" fmla="*/ 0 h 885825"/>
              <a:gd name="connsiteX0" fmla="*/ 0 w 7227290"/>
              <a:gd name="connsiteY0" fmla="*/ 0 h 1207294"/>
              <a:gd name="connsiteX1" fmla="*/ 7227290 w 7227290"/>
              <a:gd name="connsiteY1" fmla="*/ 885825 h 1207294"/>
              <a:gd name="connsiteX2" fmla="*/ 0 w 7227290"/>
              <a:gd name="connsiteY2" fmla="*/ 1207294 h 1207294"/>
              <a:gd name="connsiteX3" fmla="*/ 0 w 7227290"/>
              <a:gd name="connsiteY3" fmla="*/ 0 h 1207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227290" h="1207294">
                <a:moveTo>
                  <a:pt x="0" y="0"/>
                </a:moveTo>
                <a:lnTo>
                  <a:pt x="7227290" y="885825"/>
                </a:lnTo>
                <a:lnTo>
                  <a:pt x="0" y="1207294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196" y="5347020"/>
            <a:ext cx="3426231" cy="944725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2830674 w 7605568"/>
              <a:gd name="connsiteY2" fmla="*/ 806612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2930931"/>
              <a:gd name="connsiteY0" fmla="*/ 0 h 806612"/>
              <a:gd name="connsiteX1" fmla="*/ 0 w 2930931"/>
              <a:gd name="connsiteY1" fmla="*/ 75665 h 806612"/>
              <a:gd name="connsiteX2" fmla="*/ 2830674 w 2930931"/>
              <a:gd name="connsiteY2" fmla="*/ 806612 h 806612"/>
              <a:gd name="connsiteX3" fmla="*/ 2930931 w 2930931"/>
              <a:gd name="connsiteY3" fmla="*/ 785765 h 806612"/>
              <a:gd name="connsiteX4" fmla="*/ 1 w 2930931"/>
              <a:gd name="connsiteY4" fmla="*/ 0 h 806612"/>
              <a:gd name="connsiteX0" fmla="*/ 1 w 3204530"/>
              <a:gd name="connsiteY0" fmla="*/ 0 h 944725"/>
              <a:gd name="connsiteX1" fmla="*/ 0 w 3204530"/>
              <a:gd name="connsiteY1" fmla="*/ 75665 h 944725"/>
              <a:gd name="connsiteX2" fmla="*/ 3204530 w 3204530"/>
              <a:gd name="connsiteY2" fmla="*/ 944725 h 944725"/>
              <a:gd name="connsiteX3" fmla="*/ 2930931 w 3204530"/>
              <a:gd name="connsiteY3" fmla="*/ 785765 h 944725"/>
              <a:gd name="connsiteX4" fmla="*/ 1 w 3204530"/>
              <a:gd name="connsiteY4" fmla="*/ 0 h 944725"/>
              <a:gd name="connsiteX0" fmla="*/ 1 w 3426231"/>
              <a:gd name="connsiteY0" fmla="*/ 0 h 944725"/>
              <a:gd name="connsiteX1" fmla="*/ 0 w 3426231"/>
              <a:gd name="connsiteY1" fmla="*/ 75665 h 944725"/>
              <a:gd name="connsiteX2" fmla="*/ 3204530 w 3426231"/>
              <a:gd name="connsiteY2" fmla="*/ 944725 h 944725"/>
              <a:gd name="connsiteX3" fmla="*/ 3426231 w 3426231"/>
              <a:gd name="connsiteY3" fmla="*/ 923877 h 944725"/>
              <a:gd name="connsiteX4" fmla="*/ 1 w 3426231"/>
              <a:gd name="connsiteY4" fmla="*/ 0 h 944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26231" h="944725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3204530" y="944725"/>
                </a:lnTo>
                <a:lnTo>
                  <a:pt x="3426231" y="923877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43CB7-AE20-3D40-9CB5-424586F19311}" type="datetimeFigureOut">
              <a:rPr lang="nl-NL" smtClean="0"/>
              <a:t>17-03-18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589C6-90B9-4445-966F-1134C5F21A9D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nl-NL"/>
              <a:t>Titelstijl van model bewerken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43CB7-AE20-3D40-9CB5-424586F19311}" type="datetimeFigureOut">
              <a:rPr lang="nl-NL" smtClean="0"/>
              <a:t>17-03-18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589C6-90B9-4445-966F-1134C5F21A9D}" type="slidenum">
              <a:rPr lang="nl-NL" smtClean="0"/>
              <a:t>‹nr.›</a:t>
            </a:fld>
            <a:endParaRPr lang="nl-NL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572000" y="609600"/>
            <a:ext cx="3886200" cy="4191000"/>
          </a:xfrm>
        </p:spPr>
        <p:txBody>
          <a:bodyPr/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676274" y="1527048"/>
            <a:ext cx="3383280" cy="329184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nl-NL"/>
              <a:t>Klik om de tekststijl van het model te bewerken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0" y="609600"/>
            <a:ext cx="3886200" cy="4190999"/>
          </a:xfrm>
          <a:ln w="79375">
            <a:solidFill>
              <a:schemeClr val="tx1"/>
            </a:solidFill>
            <a:miter lim="800000"/>
          </a:ln>
          <a:effectLst>
            <a:outerShdw blurRad="50800" dist="38100" dir="5400000" algn="ctr" rotWithShape="0">
              <a:srgbClr val="000000">
                <a:alpha val="42000"/>
              </a:srgbClr>
            </a:outerShdw>
          </a:effectLst>
        </p:spPr>
        <p:txBody>
          <a:bodyPr>
            <a:normAutofit/>
          </a:bodyPr>
          <a:lstStyle>
            <a:lvl1pPr marL="0" indent="0" algn="ctr">
              <a:buNone/>
              <a:defRPr sz="25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Sleep de afbeelding naar de tijdelijke aanduiding of klik op het pictogram als u een afbeelding wilt toevoegen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43CB7-AE20-3D40-9CB5-424586F19311}" type="datetimeFigureOut">
              <a:rPr lang="nl-NL" smtClean="0"/>
              <a:t>17-03-18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589C6-90B9-4445-966F-1134C5F21A9D}" type="slidenum">
              <a:rPr lang="nl-NL" smtClean="0"/>
              <a:t>‹nr.›</a:t>
            </a:fld>
            <a:endParaRPr lang="nl-NL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nl-NL"/>
              <a:t>Titelstijl van model bewerken</a:t>
            </a:r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4"/>
          </p:nvPr>
        </p:nvSpPr>
        <p:spPr>
          <a:xfrm>
            <a:off x="676656" y="1524000"/>
            <a:ext cx="3381375" cy="329565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nl-NL"/>
              <a:t>Klik om de tekststijl van het model te bewerken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13">
              <a:alphaModFix amt="15000"/>
            </a:blip>
            <a:srcRect/>
            <a:tile tx="0" ty="0" sx="76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772400" cy="1143000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nl-NL"/>
              <a:t>Titelstijl van model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600200"/>
            <a:ext cx="7772400" cy="4525963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00800" y="6416675"/>
            <a:ext cx="1981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lang="en-US" sz="900" kern="1200" cap="all" spc="110" baseline="0" smtClean="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1pPr>
          </a:lstStyle>
          <a:p>
            <a:fld id="{EDE43CB7-AE20-3D40-9CB5-424586F19311}" type="datetimeFigureOut">
              <a:rPr lang="nl-NL" smtClean="0"/>
              <a:t>17-03-18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8600" y="6416675"/>
            <a:ext cx="28956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l">
              <a:defRPr sz="900" cap="all" spc="110" baseline="0">
                <a:solidFill>
                  <a:srgbClr val="4D4D4D"/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6416675"/>
            <a:ext cx="457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sz="1100" b="1" baseline="0">
                <a:solidFill>
                  <a:srgbClr val="4D4D4D"/>
                </a:solidFill>
              </a:defRPr>
            </a:lvl1pPr>
          </a:lstStyle>
          <a:p>
            <a:fld id="{69C589C6-90B9-4445-966F-1134C5F21A9D}" type="slidenum">
              <a:rPr lang="nl-NL" smtClean="0"/>
              <a:t>‹nr.›</a:t>
            </a:fld>
            <a:endParaRPr lang="nl-NL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  <p:sldLayoutId id="2147483695" r:id="rId4"/>
    <p:sldLayoutId id="2147483696" r:id="rId5"/>
    <p:sldLayoutId id="2147483697" r:id="rId6"/>
    <p:sldLayoutId id="2147483698" r:id="rId7"/>
    <p:sldLayoutId id="2147483699" r:id="rId8"/>
    <p:sldLayoutId id="2147483700" r:id="rId9"/>
    <p:sldLayoutId id="2147483701" r:id="rId10"/>
    <p:sldLayoutId id="2147483702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818220" y="1679574"/>
            <a:ext cx="7230927" cy="1524000"/>
          </a:xfrm>
        </p:spPr>
        <p:txBody>
          <a:bodyPr/>
          <a:lstStyle/>
          <a:p>
            <a:r>
              <a:rPr lang="nl-NL" dirty="0"/>
              <a:t>Ondernemingsplan</a:t>
            </a:r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>
          <a:xfrm>
            <a:off x="818220" y="3203574"/>
            <a:ext cx="7639980" cy="1875734"/>
          </a:xfrm>
        </p:spPr>
        <p:txBody>
          <a:bodyPr>
            <a:normAutofit/>
          </a:bodyPr>
          <a:lstStyle/>
          <a:p>
            <a:r>
              <a:rPr lang="nl-NL" dirty="0"/>
              <a:t>Les 1:</a:t>
            </a:r>
          </a:p>
          <a:p>
            <a:pPr algn="r"/>
            <a:r>
              <a:rPr lang="nl-NL" dirty="0"/>
              <a:t>Ondernemingsplan</a:t>
            </a:r>
          </a:p>
          <a:p>
            <a:pPr algn="r"/>
            <a:r>
              <a:rPr lang="nl-NL" dirty="0"/>
              <a:t>Eigenschappen ondernemer</a:t>
            </a:r>
          </a:p>
          <a:p>
            <a:pPr algn="r"/>
            <a:r>
              <a:rPr lang="nl-NL" dirty="0"/>
              <a:t>Financieel- en marketingplan</a:t>
            </a:r>
          </a:p>
        </p:txBody>
      </p:sp>
    </p:spTree>
    <p:extLst>
      <p:ext uri="{BB962C8B-B14F-4D97-AF65-F5344CB8AC3E}">
        <p14:creationId xmlns:p14="http://schemas.microsoft.com/office/powerpoint/2010/main" val="33007944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Financieel plan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Voor nu moet je de onderdelen van een financieel plan onthouden:</a:t>
            </a:r>
          </a:p>
          <a:p>
            <a:pPr lvl="1"/>
            <a:r>
              <a:rPr lang="nl-NL" dirty="0"/>
              <a:t>Investeringsbegroting</a:t>
            </a:r>
          </a:p>
          <a:p>
            <a:pPr lvl="1"/>
            <a:r>
              <a:rPr lang="nl-NL" dirty="0"/>
              <a:t>Financieringsbegroting</a:t>
            </a:r>
          </a:p>
          <a:p>
            <a:pPr lvl="1"/>
            <a:r>
              <a:rPr lang="nl-NL" dirty="0"/>
              <a:t>Exploitatiebegroting</a:t>
            </a:r>
          </a:p>
          <a:p>
            <a:pPr lvl="1"/>
            <a:r>
              <a:rPr lang="nl-NL" dirty="0"/>
              <a:t>Liquiditeitsbegroting </a:t>
            </a:r>
          </a:p>
          <a:p>
            <a:pPr lvl="1"/>
            <a:endParaRPr lang="nl-NL" dirty="0"/>
          </a:p>
          <a:p>
            <a:pPr lvl="1"/>
            <a:endParaRPr lang="nl-NL" dirty="0"/>
          </a:p>
          <a:p>
            <a:pPr marL="68580" indent="0">
              <a:buNone/>
            </a:pPr>
            <a:r>
              <a:rPr lang="nl-NL" dirty="0"/>
              <a:t>Zoek eens op internet wat de verschillende onderdelen inhouden! </a:t>
            </a:r>
          </a:p>
          <a:p>
            <a:pPr marL="68580" indent="0">
              <a:buNone/>
            </a:pPr>
            <a:r>
              <a:rPr lang="nl-NL" dirty="0"/>
              <a:t>LET OP: in deze lessenserie maken we alleen gebruik van de investerings- en liquiditeitsbegroting. </a:t>
            </a:r>
          </a:p>
        </p:txBody>
      </p:sp>
    </p:spTree>
    <p:extLst>
      <p:ext uri="{BB962C8B-B14F-4D97-AF65-F5344CB8AC3E}">
        <p14:creationId xmlns:p14="http://schemas.microsoft.com/office/powerpoint/2010/main" val="17787662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Aan de slag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Maak de opdrachten van les 1</a:t>
            </a:r>
          </a:p>
          <a:p>
            <a:r>
              <a:rPr lang="nl-NL" dirty="0"/>
              <a:t>Aan de hand van de opdrachten kun je een begin maken met je eindproduct (ondernemingsplan)</a:t>
            </a:r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pPr marL="68580" indent="0">
              <a:buNone/>
            </a:pPr>
            <a:endParaRPr lang="nl-NL" dirty="0"/>
          </a:p>
          <a:p>
            <a:pPr marL="68580" indent="0">
              <a:buNone/>
            </a:pPr>
            <a:r>
              <a:rPr lang="nl-NL" u="sng" dirty="0"/>
              <a:t>TIP:  zijn er onderdelen die je niet goed begrijpt, zoek op het internet! </a:t>
            </a:r>
          </a:p>
        </p:txBody>
      </p:sp>
    </p:spTree>
    <p:extLst>
      <p:ext uri="{BB962C8B-B14F-4D97-AF65-F5344CB8AC3E}">
        <p14:creationId xmlns:p14="http://schemas.microsoft.com/office/powerpoint/2010/main" val="26759331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Inhoud ondernemingsplan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Samenvatting</a:t>
            </a:r>
          </a:p>
          <a:p>
            <a:r>
              <a:rPr lang="nl-NL" dirty="0"/>
              <a:t>Persoonlijke gegevens en ondernemerskwaliteiten</a:t>
            </a:r>
          </a:p>
          <a:p>
            <a:r>
              <a:rPr lang="nl-NL" dirty="0"/>
              <a:t>Beschrijving van jouw idee</a:t>
            </a:r>
          </a:p>
          <a:p>
            <a:r>
              <a:rPr lang="nl-NL" dirty="0"/>
              <a:t>Algemene beschrijving van jouw bedrijf</a:t>
            </a:r>
          </a:p>
          <a:p>
            <a:r>
              <a:rPr lang="nl-NL" dirty="0"/>
              <a:t>Marketingplan</a:t>
            </a:r>
          </a:p>
          <a:p>
            <a:r>
              <a:rPr lang="nl-NL" dirty="0"/>
              <a:t>Financieel plan</a:t>
            </a:r>
          </a:p>
        </p:txBody>
      </p:sp>
    </p:spTree>
    <p:extLst>
      <p:ext uri="{BB962C8B-B14F-4D97-AF65-F5344CB8AC3E}">
        <p14:creationId xmlns:p14="http://schemas.microsoft.com/office/powerpoint/2010/main" val="42574255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Wat komt vandaag aan bod?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Persoonlijke gegevens </a:t>
            </a:r>
          </a:p>
          <a:p>
            <a:r>
              <a:rPr lang="nl-NL" dirty="0"/>
              <a:t>Ondernemerskwaliteiten</a:t>
            </a:r>
          </a:p>
          <a:p>
            <a:r>
              <a:rPr lang="nl-NL" dirty="0"/>
              <a:t>Marketingplan</a:t>
            </a:r>
          </a:p>
          <a:p>
            <a:r>
              <a:rPr lang="nl-NL" dirty="0"/>
              <a:t>Financieel plan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7359339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/>
              <a:t>Persoonlijke gegevens en ondernemerskwaliteiten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Personalia</a:t>
            </a:r>
          </a:p>
          <a:p>
            <a:pPr lvl="1"/>
            <a:r>
              <a:rPr lang="nl-NL" dirty="0"/>
              <a:t>Een weergave van jou als persoon</a:t>
            </a:r>
          </a:p>
          <a:p>
            <a:pPr lvl="1"/>
            <a:r>
              <a:rPr lang="nl-NL" dirty="0"/>
              <a:t>Zorg voor een representatieve foto</a:t>
            </a:r>
          </a:p>
          <a:p>
            <a:pPr lvl="1"/>
            <a:r>
              <a:rPr lang="nl-NL" dirty="0"/>
              <a:t>Beschrijf een duidelijke motivatie </a:t>
            </a:r>
            <a:br>
              <a:rPr lang="nl-NL" dirty="0"/>
            </a:br>
            <a:endParaRPr lang="nl-NL" dirty="0"/>
          </a:p>
          <a:p>
            <a:r>
              <a:rPr lang="nl-NL" dirty="0"/>
              <a:t>Ondernemerskwaliteiten</a:t>
            </a:r>
          </a:p>
          <a:p>
            <a:pPr lvl="1"/>
            <a:r>
              <a:rPr lang="nl-NL" dirty="0"/>
              <a:t>Wat heb je nodig als ondernemer?</a:t>
            </a:r>
          </a:p>
          <a:p>
            <a:pPr lvl="1"/>
            <a:r>
              <a:rPr lang="nl-NL" dirty="0"/>
              <a:t>Speur hiervoor het internet over</a:t>
            </a:r>
          </a:p>
          <a:p>
            <a:pPr lvl="2"/>
            <a:r>
              <a:rPr lang="nl-NL" dirty="0"/>
              <a:t>Noem 3 eigenschappen die je nodig hebt als ondernemer</a:t>
            </a:r>
          </a:p>
          <a:p>
            <a:pPr lvl="2"/>
            <a:r>
              <a:rPr lang="nl-NL" dirty="0"/>
              <a:t>Overleg met je medestudent welke eigenschappen hij/zij vindt die je nodig hebt</a:t>
            </a:r>
          </a:p>
        </p:txBody>
      </p:sp>
    </p:spTree>
    <p:extLst>
      <p:ext uri="{BB962C8B-B14F-4D97-AF65-F5344CB8AC3E}">
        <p14:creationId xmlns:p14="http://schemas.microsoft.com/office/powerpoint/2010/main" val="21507843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Marketingplan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Hierin beschrijf je je idee </a:t>
            </a:r>
          </a:p>
          <a:p>
            <a:pPr lvl="1"/>
            <a:r>
              <a:rPr lang="nl-NL" dirty="0"/>
              <a:t>Welk product of dienst ga je verkopen</a:t>
            </a:r>
          </a:p>
          <a:p>
            <a:r>
              <a:rPr lang="nl-NL" dirty="0"/>
              <a:t>Maak gebruik van de marketingmix!</a:t>
            </a:r>
          </a:p>
          <a:p>
            <a:pPr lvl="1"/>
            <a:r>
              <a:rPr lang="nl-NL" dirty="0"/>
              <a:t>4 P’s</a:t>
            </a:r>
          </a:p>
          <a:p>
            <a:pPr lvl="2"/>
            <a:r>
              <a:rPr lang="nl-NL" dirty="0"/>
              <a:t>Prijs</a:t>
            </a:r>
          </a:p>
          <a:p>
            <a:pPr lvl="2"/>
            <a:r>
              <a:rPr lang="nl-NL" dirty="0"/>
              <a:t>Plaats</a:t>
            </a:r>
          </a:p>
          <a:p>
            <a:pPr lvl="2"/>
            <a:r>
              <a:rPr lang="nl-NL" dirty="0"/>
              <a:t>Product</a:t>
            </a:r>
          </a:p>
          <a:p>
            <a:pPr lvl="2"/>
            <a:r>
              <a:rPr lang="nl-NL" dirty="0"/>
              <a:t>Promotie</a:t>
            </a:r>
          </a:p>
        </p:txBody>
      </p:sp>
      <p:pic>
        <p:nvPicPr>
          <p:cNvPr id="4" name="Afbeelding 3" descr="Marketingmix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0119" y="2619182"/>
            <a:ext cx="2988081" cy="30000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88655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Marketingmix </a:t>
            </a:r>
            <a:r>
              <a:rPr lang="nl-NL" dirty="0">
                <a:sym typeface="Wingdings"/>
              </a:rPr>
              <a:t> Prijs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Dit onderdeel is gebaseerd op prijs die vraagt.</a:t>
            </a:r>
          </a:p>
          <a:p>
            <a:r>
              <a:rPr lang="nl-NL" dirty="0"/>
              <a:t>Hierbij moet je als ondernemer niet alleen denken aan de verkoopprijs, maar ook aan kortingen en de kostprijs.</a:t>
            </a:r>
          </a:p>
          <a:p>
            <a:pPr lvl="1"/>
            <a:r>
              <a:rPr lang="nl-NL" dirty="0"/>
              <a:t>We kennen diverse kortingen:</a:t>
            </a:r>
          </a:p>
          <a:p>
            <a:pPr lvl="2"/>
            <a:r>
              <a:rPr lang="nl-NL" dirty="0" err="1"/>
              <a:t>Seizoenskorting</a:t>
            </a:r>
            <a:r>
              <a:rPr lang="nl-NL" dirty="0"/>
              <a:t> </a:t>
            </a:r>
          </a:p>
          <a:p>
            <a:pPr lvl="2"/>
            <a:r>
              <a:rPr lang="nl-NL" dirty="0"/>
              <a:t>Kwantumkorting</a:t>
            </a:r>
          </a:p>
          <a:p>
            <a:pPr lvl="2"/>
            <a:r>
              <a:rPr lang="nl-NL" dirty="0"/>
              <a:t>Betalingskorting</a:t>
            </a:r>
          </a:p>
        </p:txBody>
      </p:sp>
    </p:spTree>
    <p:extLst>
      <p:ext uri="{BB962C8B-B14F-4D97-AF65-F5344CB8AC3E}">
        <p14:creationId xmlns:p14="http://schemas.microsoft.com/office/powerpoint/2010/main" val="30403449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Marketingmix </a:t>
            </a:r>
            <a:r>
              <a:rPr lang="nl-NL" dirty="0">
                <a:sym typeface="Wingdings"/>
              </a:rPr>
              <a:t> Product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Belangrijkste onderdeel van de marketingmix</a:t>
            </a:r>
          </a:p>
          <a:p>
            <a:r>
              <a:rPr lang="nl-NL" dirty="0"/>
              <a:t>Product wordt beschreven, daarnaast ook</a:t>
            </a:r>
          </a:p>
          <a:p>
            <a:pPr lvl="1"/>
            <a:r>
              <a:rPr lang="nl-NL" dirty="0"/>
              <a:t>Het product moet voldoen aan de wensen en behoeften van de klant</a:t>
            </a:r>
          </a:p>
          <a:p>
            <a:pPr lvl="1"/>
            <a:r>
              <a:rPr lang="nl-NL" dirty="0"/>
              <a:t>Beschrijf de verpakking, naam, kwaliteit en garantie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448717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Marketingmix </a:t>
            </a:r>
            <a:r>
              <a:rPr lang="nl-NL" dirty="0">
                <a:sym typeface="Wingdings"/>
              </a:rPr>
              <a:t> Plaats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Deze instrument beschrijft hoe de product of dienst bij de klant terecht komt.</a:t>
            </a:r>
          </a:p>
          <a:p>
            <a:r>
              <a:rPr lang="nl-NL" dirty="0"/>
              <a:t>We spreken van distributiekanalen </a:t>
            </a:r>
          </a:p>
          <a:p>
            <a:pPr lvl="1"/>
            <a:r>
              <a:rPr lang="nl-NL" dirty="0"/>
              <a:t>Hoeveel en welke kanalen gebruik je.</a:t>
            </a:r>
          </a:p>
          <a:p>
            <a:pPr lvl="1"/>
            <a:endParaRPr lang="nl-NL" dirty="0"/>
          </a:p>
          <a:p>
            <a:pPr marL="68580" indent="0">
              <a:buNone/>
            </a:pPr>
            <a:r>
              <a:rPr lang="nl-NL" dirty="0"/>
              <a:t>Waarom zouden sommige ondernemers/merken kiezen voor een selectieve distributiebeleid?</a:t>
            </a:r>
          </a:p>
        </p:txBody>
      </p:sp>
    </p:spTree>
    <p:extLst>
      <p:ext uri="{BB962C8B-B14F-4D97-AF65-F5344CB8AC3E}">
        <p14:creationId xmlns:p14="http://schemas.microsoft.com/office/powerpoint/2010/main" val="5751107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Marketingmix </a:t>
            </a:r>
            <a:r>
              <a:rPr lang="nl-NL" dirty="0">
                <a:sym typeface="Wingdings"/>
              </a:rPr>
              <a:t> Promotie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Hoe ga je je product of dienst kenbaar maken?</a:t>
            </a:r>
          </a:p>
          <a:p>
            <a:r>
              <a:rPr lang="nl-NL" dirty="0"/>
              <a:t>Kies je voor massacommunicatie of direct marketing en waarom?</a:t>
            </a:r>
          </a:p>
          <a:p>
            <a:pPr lvl="1"/>
            <a:r>
              <a:rPr lang="nl-NL" dirty="0"/>
              <a:t>Massacommunicatie:</a:t>
            </a:r>
          </a:p>
          <a:p>
            <a:pPr lvl="2"/>
            <a:r>
              <a:rPr lang="nl-NL" dirty="0"/>
              <a:t>Internet</a:t>
            </a:r>
          </a:p>
          <a:p>
            <a:pPr lvl="2"/>
            <a:r>
              <a:rPr lang="nl-NL" dirty="0"/>
              <a:t>Televisie</a:t>
            </a:r>
          </a:p>
          <a:p>
            <a:pPr lvl="2"/>
            <a:r>
              <a:rPr lang="nl-NL" dirty="0"/>
              <a:t>Radio</a:t>
            </a:r>
          </a:p>
          <a:p>
            <a:pPr lvl="1"/>
            <a:r>
              <a:rPr lang="nl-NL" dirty="0"/>
              <a:t>Direct marketing:</a:t>
            </a:r>
          </a:p>
          <a:p>
            <a:pPr lvl="2"/>
            <a:r>
              <a:rPr lang="nl-NL" dirty="0"/>
              <a:t>Persoonlijke verkoop</a:t>
            </a:r>
          </a:p>
        </p:txBody>
      </p:sp>
    </p:spTree>
    <p:extLst>
      <p:ext uri="{BB962C8B-B14F-4D97-AF65-F5344CB8AC3E}">
        <p14:creationId xmlns:p14="http://schemas.microsoft.com/office/powerpoint/2010/main" val="4129819396"/>
      </p:ext>
    </p:extLst>
  </p:cSld>
  <p:clrMapOvr>
    <a:masterClrMapping/>
  </p:clrMapOvr>
</p:sld>
</file>

<file path=ppt/theme/theme1.xml><?xml version="1.0" encoding="utf-8"?>
<a:theme xmlns:a="http://schemas.openxmlformats.org/drawingml/2006/main" name="Urban Pop">
  <a:themeElements>
    <a:clrScheme name="Urban Pop">
      <a:dk1>
        <a:srgbClr val="000000"/>
      </a:dk1>
      <a:lt1>
        <a:srgbClr val="FFFFFF"/>
      </a:lt1>
      <a:dk2>
        <a:srgbClr val="282828"/>
      </a:dk2>
      <a:lt2>
        <a:srgbClr val="D4D4D4"/>
      </a:lt2>
      <a:accent1>
        <a:srgbClr val="86CE24"/>
      </a:accent1>
      <a:accent2>
        <a:srgbClr val="00A2E6"/>
      </a:accent2>
      <a:accent3>
        <a:srgbClr val="FAC810"/>
      </a:accent3>
      <a:accent4>
        <a:srgbClr val="7D8F8C"/>
      </a:accent4>
      <a:accent5>
        <a:srgbClr val="D06B20"/>
      </a:accent5>
      <a:accent6>
        <a:srgbClr val="958B8B"/>
      </a:accent6>
      <a:hlink>
        <a:srgbClr val="FF9900"/>
      </a:hlink>
      <a:folHlink>
        <a:srgbClr val="969696"/>
      </a:folHlink>
    </a:clrScheme>
    <a:fontScheme name="Urban Pop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Urban Pop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190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58000"/>
              </a:srgbClr>
            </a:outerShdw>
          </a:effectLst>
          <a:scene3d>
            <a:camera prst="orthographicFront">
              <a:rot lat="0" lon="0" rev="0"/>
            </a:camera>
            <a:lightRig rig="flat" dir="t"/>
          </a:scene3d>
          <a:sp3d contourW="15875">
            <a:bevelT w="95250" h="127000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  <a:shade val="100000"/>
                <a:alpha val="100000"/>
                <a:satMod val="100000"/>
                <a:lumMod val="100000"/>
              </a:schemeClr>
            </a:gs>
            <a:gs pos="9000">
              <a:schemeClr val="phClr">
                <a:tint val="90000"/>
                <a:shade val="100000"/>
                <a:alpha val="100000"/>
                <a:satMod val="100000"/>
                <a:lumMod val="100000"/>
              </a:schemeClr>
            </a:gs>
            <a:gs pos="34000">
              <a:schemeClr val="phClr">
                <a:tint val="83000"/>
                <a:shade val="100000"/>
                <a:alpha val="100000"/>
                <a:satMod val="100000"/>
                <a:lumMod val="100000"/>
              </a:schemeClr>
            </a:gs>
            <a:gs pos="62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  <a:gs pos="90000">
              <a:schemeClr val="phClr">
                <a:tint val="92000"/>
                <a:shade val="100000"/>
                <a:alpha val="100000"/>
                <a:satMod val="100000"/>
                <a:lumMod val="90000"/>
              </a:schemeClr>
            </a:gs>
            <a:gs pos="100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8000"/>
              </a:schemeClr>
            </a:gs>
            <a:gs pos="100000">
              <a:schemeClr val="phClr">
                <a:tint val="95000"/>
                <a:shade val="98000"/>
                <a:lumMod val="80000"/>
              </a:schemeClr>
            </a:gs>
          </a:gsLst>
          <a:path path="circle">
            <a:fillToRect l="50000" t="100000" r="10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 Pop.thmx</Template>
  <TotalTime>236</TotalTime>
  <Words>320</Words>
  <Application>Microsoft Macintosh PowerPoint</Application>
  <PresentationFormat>Diavoorstelling (4:3)</PresentationFormat>
  <Paragraphs>81</Paragraphs>
  <Slides>11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11</vt:i4>
      </vt:variant>
    </vt:vector>
  </HeadingPairs>
  <TitlesOfParts>
    <vt:vector size="15" baseType="lpstr">
      <vt:lpstr>Gill Sans MT</vt:lpstr>
      <vt:lpstr>Wingdings</vt:lpstr>
      <vt:lpstr>Wingdings 3</vt:lpstr>
      <vt:lpstr>Urban Pop</vt:lpstr>
      <vt:lpstr>Ondernemingsplan</vt:lpstr>
      <vt:lpstr>Inhoud ondernemingsplan</vt:lpstr>
      <vt:lpstr>Wat komt vandaag aan bod?</vt:lpstr>
      <vt:lpstr>Persoonlijke gegevens en ondernemerskwaliteiten</vt:lpstr>
      <vt:lpstr>Marketingplan</vt:lpstr>
      <vt:lpstr>Marketingmix  Prijs</vt:lpstr>
      <vt:lpstr>Marketingmix  Product</vt:lpstr>
      <vt:lpstr>Marketingmix  Plaats</vt:lpstr>
      <vt:lpstr>Marketingmix  Promotie</vt:lpstr>
      <vt:lpstr>Financieel plan</vt:lpstr>
      <vt:lpstr>Aan de slag</vt:lpstr>
    </vt:vector>
  </TitlesOfParts>
  <Company/>
  <LinksUpToDate>false</LinksUpToDate>
  <SharedDoc>false</SharedDoc>
  <HyperlinksChanged>false</HyperlinksChanged>
  <AppVersion>16.0011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Ondernemingsplan</dc:title>
  <dc:creator>Mandy Super</dc:creator>
  <cp:lastModifiedBy>Super, Mandy</cp:lastModifiedBy>
  <cp:revision>13</cp:revision>
  <dcterms:created xsi:type="dcterms:W3CDTF">2017-11-20T10:10:23Z</dcterms:created>
  <dcterms:modified xsi:type="dcterms:W3CDTF">2018-03-17T11:56:59Z</dcterms:modified>
</cp:coreProperties>
</file>