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1" r:id="rId1"/>
  </p:sldMasterIdLst>
  <p:sldIdLst>
    <p:sldId id="256" r:id="rId2"/>
    <p:sldId id="260" r:id="rId3"/>
    <p:sldId id="259" r:id="rId4"/>
    <p:sldId id="269" r:id="rId5"/>
    <p:sldId id="261" r:id="rId6"/>
    <p:sldId id="267" r:id="rId7"/>
  </p:sldIdLst>
  <p:sldSz cx="9144000" cy="6858000" type="screen4x3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3"/>
    <p:restoredTop sz="94629"/>
  </p:normalViewPr>
  <p:slideViewPr>
    <p:cSldViewPr snapToGrid="0" snapToObjects="1">
      <p:cViewPr varScale="1">
        <p:scale>
          <a:sx n="108" d="100"/>
          <a:sy n="108" d="100"/>
        </p:scale>
        <p:origin x="118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chemeClr val="accent1">
                  <a:alpha val="0"/>
                </a:schemeClr>
              </a:gs>
              <a:gs pos="57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alpha val="0"/>
                </a:scheme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b="1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676400"/>
            <a:ext cx="3886200" cy="1524000"/>
          </a:xfrm>
        </p:spPr>
        <p:txBody>
          <a:bodyPr anchor="b" anchorCtr="0"/>
          <a:lstStyle>
            <a:lvl1pPr algn="l">
              <a:defRPr/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3574"/>
            <a:ext cx="3886200" cy="18256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titelstijl van het model te bewerken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15-04-18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15-04-18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15-04-18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772400" cy="3733800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15-04-18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14000">
                <a:srgbClr val="333333"/>
              </a:gs>
              <a:gs pos="83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rgbClr val="000000">
                  <a:alpha val="0"/>
                </a:srgbClr>
              </a:gs>
              <a:gs pos="57000">
                <a:srgbClr val="4D4D4D"/>
              </a:gs>
              <a:gs pos="10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33787"/>
            <a:ext cx="7772400" cy="1362075"/>
          </a:xfrm>
        </p:spPr>
        <p:txBody>
          <a:bodyPr anchor="t"/>
          <a:lstStyle>
            <a:lvl1pPr algn="l">
              <a:defRPr sz="4000" b="0" i="0" cap="all" baseline="0"/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33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15-04-18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15-04-18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685800" y="1536192"/>
            <a:ext cx="3657600" cy="3877056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800600" y="1536192"/>
            <a:ext cx="3657600" cy="3877056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2" name="Freeform 11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15-04-18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685800" y="2209800"/>
            <a:ext cx="3657600" cy="3200400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657600" cy="3200400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15-04-18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3"/>
              </a:gs>
              <a:gs pos="50000">
                <a:schemeClr val="accent3">
                  <a:lumMod val="40000"/>
                  <a:lumOff val="60000"/>
                </a:schemeClr>
              </a:gs>
              <a:gs pos="5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381627"/>
            <a:ext cx="3286124" cy="1207294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6996854"/>
              <a:gd name="connsiteY0" fmla="*/ 0 h 1571625"/>
              <a:gd name="connsiteX1" fmla="*/ 6996854 w 6996854"/>
              <a:gd name="connsiteY1" fmla="*/ 1266825 h 1571625"/>
              <a:gd name="connsiteX2" fmla="*/ 0 w 6996854"/>
              <a:gd name="connsiteY2" fmla="*/ 1571625 h 1571625"/>
              <a:gd name="connsiteX3" fmla="*/ 0 w 6996854"/>
              <a:gd name="connsiteY3" fmla="*/ 0 h 1571625"/>
              <a:gd name="connsiteX0" fmla="*/ 0 w 7583417"/>
              <a:gd name="connsiteY0" fmla="*/ 0 h 800100"/>
              <a:gd name="connsiteX1" fmla="*/ 7583417 w 7583417"/>
              <a:gd name="connsiteY1" fmla="*/ 495300 h 800100"/>
              <a:gd name="connsiteX2" fmla="*/ 586563 w 7583417"/>
              <a:gd name="connsiteY2" fmla="*/ 800100 h 800100"/>
              <a:gd name="connsiteX3" fmla="*/ 0 w 7583417"/>
              <a:gd name="connsiteY3" fmla="*/ 0 h 800100"/>
              <a:gd name="connsiteX0" fmla="*/ 0 w 7017803"/>
              <a:gd name="connsiteY0" fmla="*/ 0 h 1200150"/>
              <a:gd name="connsiteX1" fmla="*/ 7017803 w 7017803"/>
              <a:gd name="connsiteY1" fmla="*/ 895350 h 1200150"/>
              <a:gd name="connsiteX2" fmla="*/ 20949 w 7017803"/>
              <a:gd name="connsiteY2" fmla="*/ 1200150 h 1200150"/>
              <a:gd name="connsiteX3" fmla="*/ 0 w 7017803"/>
              <a:gd name="connsiteY3" fmla="*/ 0 h 1200150"/>
              <a:gd name="connsiteX0" fmla="*/ 0 w 6410292"/>
              <a:gd name="connsiteY0" fmla="*/ 0 h 1752600"/>
              <a:gd name="connsiteX1" fmla="*/ 6410292 w 6410292"/>
              <a:gd name="connsiteY1" fmla="*/ 1752600 h 1752600"/>
              <a:gd name="connsiteX2" fmla="*/ 20949 w 6410292"/>
              <a:gd name="connsiteY2" fmla="*/ 1200150 h 1752600"/>
              <a:gd name="connsiteX3" fmla="*/ 0 w 6410292"/>
              <a:gd name="connsiteY3" fmla="*/ 0 h 1752600"/>
              <a:gd name="connsiteX0" fmla="*/ 0 w 7227290"/>
              <a:gd name="connsiteY0" fmla="*/ 0 h 1200150"/>
              <a:gd name="connsiteX1" fmla="*/ 7227290 w 7227290"/>
              <a:gd name="connsiteY1" fmla="*/ 885825 h 1200150"/>
              <a:gd name="connsiteX2" fmla="*/ 20949 w 7227290"/>
              <a:gd name="connsiteY2" fmla="*/ 1200150 h 1200150"/>
              <a:gd name="connsiteX3" fmla="*/ 0 w 7227290"/>
              <a:gd name="connsiteY3" fmla="*/ 0 h 1200150"/>
              <a:gd name="connsiteX0" fmla="*/ 0 w 7227290"/>
              <a:gd name="connsiteY0" fmla="*/ 0 h 885825"/>
              <a:gd name="connsiteX1" fmla="*/ 7227290 w 7227290"/>
              <a:gd name="connsiteY1" fmla="*/ 885825 h 885825"/>
              <a:gd name="connsiteX2" fmla="*/ 555141 w 7227290"/>
              <a:gd name="connsiteY2" fmla="*/ 862013 h 885825"/>
              <a:gd name="connsiteX3" fmla="*/ 0 w 7227290"/>
              <a:gd name="connsiteY3" fmla="*/ 0 h 885825"/>
              <a:gd name="connsiteX0" fmla="*/ 0 w 7227290"/>
              <a:gd name="connsiteY0" fmla="*/ 0 h 1207294"/>
              <a:gd name="connsiteX1" fmla="*/ 7227290 w 7227290"/>
              <a:gd name="connsiteY1" fmla="*/ 885825 h 1207294"/>
              <a:gd name="connsiteX2" fmla="*/ 0 w 7227290"/>
              <a:gd name="connsiteY2" fmla="*/ 1207294 h 1207294"/>
              <a:gd name="connsiteX3" fmla="*/ 0 w 7227290"/>
              <a:gd name="connsiteY3" fmla="*/ 0 h 1207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27290" h="1207294">
                <a:moveTo>
                  <a:pt x="0" y="0"/>
                </a:moveTo>
                <a:lnTo>
                  <a:pt x="7227290" y="885825"/>
                </a:lnTo>
                <a:lnTo>
                  <a:pt x="0" y="12072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96" y="5347020"/>
            <a:ext cx="3426231" cy="944725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2830674 w 7605568"/>
              <a:gd name="connsiteY2" fmla="*/ 806612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2930931"/>
              <a:gd name="connsiteY0" fmla="*/ 0 h 806612"/>
              <a:gd name="connsiteX1" fmla="*/ 0 w 2930931"/>
              <a:gd name="connsiteY1" fmla="*/ 75665 h 806612"/>
              <a:gd name="connsiteX2" fmla="*/ 2830674 w 2930931"/>
              <a:gd name="connsiteY2" fmla="*/ 806612 h 806612"/>
              <a:gd name="connsiteX3" fmla="*/ 2930931 w 2930931"/>
              <a:gd name="connsiteY3" fmla="*/ 785765 h 806612"/>
              <a:gd name="connsiteX4" fmla="*/ 1 w 2930931"/>
              <a:gd name="connsiteY4" fmla="*/ 0 h 806612"/>
              <a:gd name="connsiteX0" fmla="*/ 1 w 3204530"/>
              <a:gd name="connsiteY0" fmla="*/ 0 h 944725"/>
              <a:gd name="connsiteX1" fmla="*/ 0 w 3204530"/>
              <a:gd name="connsiteY1" fmla="*/ 75665 h 944725"/>
              <a:gd name="connsiteX2" fmla="*/ 3204530 w 3204530"/>
              <a:gd name="connsiteY2" fmla="*/ 944725 h 944725"/>
              <a:gd name="connsiteX3" fmla="*/ 2930931 w 3204530"/>
              <a:gd name="connsiteY3" fmla="*/ 785765 h 944725"/>
              <a:gd name="connsiteX4" fmla="*/ 1 w 3204530"/>
              <a:gd name="connsiteY4" fmla="*/ 0 h 944725"/>
              <a:gd name="connsiteX0" fmla="*/ 1 w 3426231"/>
              <a:gd name="connsiteY0" fmla="*/ 0 h 944725"/>
              <a:gd name="connsiteX1" fmla="*/ 0 w 3426231"/>
              <a:gd name="connsiteY1" fmla="*/ 75665 h 944725"/>
              <a:gd name="connsiteX2" fmla="*/ 3204530 w 3426231"/>
              <a:gd name="connsiteY2" fmla="*/ 944725 h 944725"/>
              <a:gd name="connsiteX3" fmla="*/ 3426231 w 3426231"/>
              <a:gd name="connsiteY3" fmla="*/ 923877 h 944725"/>
              <a:gd name="connsiteX4" fmla="*/ 1 w 3426231"/>
              <a:gd name="connsiteY4" fmla="*/ 0 h 94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231" h="944725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3204530" y="944725"/>
                </a:lnTo>
                <a:lnTo>
                  <a:pt x="3426231" y="923877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15-04-18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15-04-18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00" y="609600"/>
            <a:ext cx="3886200" cy="4191000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76274" y="1527048"/>
            <a:ext cx="3383280" cy="329184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nl-NL"/>
              <a:t>Klik om de tekststijl van het model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0" y="609600"/>
            <a:ext cx="3886200" cy="4190999"/>
          </a:xfrm>
          <a:ln w="79375">
            <a:solidFill>
              <a:schemeClr val="tx1"/>
            </a:solidFill>
            <a:miter lim="800000"/>
          </a:ln>
          <a:effectLst>
            <a:outerShdw blurRad="50800" dist="38100" dir="5400000" algn="ctr" rotWithShape="0">
              <a:srgbClr val="000000">
                <a:alpha val="42000"/>
              </a:srgb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5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15-04-18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676656" y="1524000"/>
            <a:ext cx="3381375" cy="32956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nl-NL"/>
              <a:t>Klik om de tekststijl van het model te bewerken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13">
              <a:alphaModFix amt="15000"/>
            </a:blip>
            <a:srcRect/>
            <a:tile tx="0" ty="0" sx="76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77724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416675"/>
            <a:ext cx="1981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lang="en-US" sz="900" kern="1200" cap="all" spc="110" baseline="0" smtClean="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</a:lstStyle>
          <a:p>
            <a:fld id="{EDE43CB7-AE20-3D40-9CB5-424586F19311}" type="datetimeFigureOut">
              <a:rPr lang="nl-NL" smtClean="0"/>
              <a:t>15-04-18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16675"/>
            <a:ext cx="28956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l">
              <a:defRPr sz="900" cap="all" spc="110" baseline="0">
                <a:solidFill>
                  <a:srgbClr val="4D4D4D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16675"/>
            <a:ext cx="457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sz="1100" b="1" baseline="0">
                <a:solidFill>
                  <a:srgbClr val="4D4D4D"/>
                </a:solidFill>
              </a:defRPr>
            </a:lvl1pPr>
          </a:lstStyle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18220" y="1679574"/>
            <a:ext cx="7230927" cy="1524000"/>
          </a:xfrm>
        </p:spPr>
        <p:txBody>
          <a:bodyPr/>
          <a:lstStyle/>
          <a:p>
            <a:r>
              <a:rPr lang="nl-NL" dirty="0"/>
              <a:t>Financiën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818220" y="3203574"/>
            <a:ext cx="7639980" cy="1875734"/>
          </a:xfrm>
        </p:spPr>
        <p:txBody>
          <a:bodyPr>
            <a:normAutofit lnSpcReduction="10000"/>
          </a:bodyPr>
          <a:lstStyle/>
          <a:p>
            <a:r>
              <a:rPr lang="nl-NL" dirty="0"/>
              <a:t>Les 4:</a:t>
            </a:r>
          </a:p>
          <a:p>
            <a:pPr algn="r"/>
            <a:endParaRPr lang="nl-NL" dirty="0"/>
          </a:p>
          <a:p>
            <a:pPr algn="r"/>
            <a:r>
              <a:rPr lang="nl-NL" dirty="0"/>
              <a:t>Omzet en afzet</a:t>
            </a:r>
          </a:p>
          <a:p>
            <a:pPr algn="r"/>
            <a:r>
              <a:rPr lang="nl-NL" dirty="0"/>
              <a:t>Resultaatberekening</a:t>
            </a:r>
          </a:p>
          <a:p>
            <a:pPr algn="r"/>
            <a:r>
              <a:rPr lang="nl-NL" dirty="0"/>
              <a:t>Investeringsbegroting</a:t>
            </a:r>
          </a:p>
        </p:txBody>
      </p:sp>
    </p:spTree>
    <p:extLst>
      <p:ext uri="{BB962C8B-B14F-4D97-AF65-F5344CB8AC3E}">
        <p14:creationId xmlns:p14="http://schemas.microsoft.com/office/powerpoint/2010/main" val="3300794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komt vandaag aan bod?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Wat is omzet en afzet?</a:t>
            </a:r>
          </a:p>
          <a:p>
            <a:r>
              <a:rPr lang="nl-NL" dirty="0"/>
              <a:t>Hoe berekenen we het resultaat?</a:t>
            </a:r>
          </a:p>
          <a:p>
            <a:r>
              <a:rPr lang="nl-NL" dirty="0"/>
              <a:t>Het opstellen van een investeringsbegroting?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35933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Omzet en afzet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Een ondernemer denkt naast verkopen ook direct aan de harde cijfers. Wat is mijn omzet? Hoeveel producten heb ik verkocht?</a:t>
            </a:r>
          </a:p>
          <a:p>
            <a:r>
              <a:rPr lang="nl-NL" dirty="0"/>
              <a:t>Wat is omzet?</a:t>
            </a:r>
          </a:p>
          <a:p>
            <a:pPr lvl="1"/>
            <a:r>
              <a:rPr lang="nl-NL" dirty="0"/>
              <a:t>Omzet is waarde in geld van de verkochte producten</a:t>
            </a:r>
          </a:p>
          <a:p>
            <a:r>
              <a:rPr lang="nl-NL" dirty="0"/>
              <a:t>Om de omzet te berekenen heb je de afzet nodig.</a:t>
            </a:r>
          </a:p>
          <a:p>
            <a:r>
              <a:rPr lang="nl-NL" dirty="0"/>
              <a:t>Wat is afzet?</a:t>
            </a:r>
          </a:p>
          <a:p>
            <a:pPr lvl="1"/>
            <a:r>
              <a:rPr lang="nl-NL" dirty="0"/>
              <a:t>De hoeveelheid verkochte producten</a:t>
            </a:r>
          </a:p>
          <a:p>
            <a:r>
              <a:rPr lang="nl-NL" dirty="0"/>
              <a:t>Omzet = afzet x verkoopprijs</a:t>
            </a:r>
          </a:p>
          <a:p>
            <a:pPr marL="68580" indent="0">
              <a:buNone/>
            </a:pP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50784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524A30-980F-AC4F-A47F-363173AB2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Resultatenberekening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0C788A6-BE5B-1F43-9F8E-DCCE4EB2C4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/>
              <a:t>Om te verkopen heb je inkopen nodig. </a:t>
            </a:r>
          </a:p>
          <a:p>
            <a:r>
              <a:rPr lang="nl-NL" dirty="0"/>
              <a:t>Naast inkopen komen andere bedrijfskosten kijken</a:t>
            </a:r>
          </a:p>
          <a:p>
            <a:pPr lvl="1"/>
            <a:r>
              <a:rPr lang="nl-NL" dirty="0"/>
              <a:t>Personeelskosten </a:t>
            </a:r>
          </a:p>
          <a:p>
            <a:pPr lvl="1"/>
            <a:r>
              <a:rPr lang="nl-NL" dirty="0"/>
              <a:t>Energiekosten</a:t>
            </a:r>
          </a:p>
          <a:p>
            <a:pPr lvl="1"/>
            <a:r>
              <a:rPr lang="nl-NL" dirty="0"/>
              <a:t>Huurkosten</a:t>
            </a:r>
          </a:p>
          <a:p>
            <a:r>
              <a:rPr lang="nl-NL" dirty="0"/>
              <a:t>Hoe bereken je uiteindelijk je resultaat:</a:t>
            </a:r>
          </a:p>
          <a:p>
            <a:pPr marL="468630" lvl="1" indent="0">
              <a:buNone/>
            </a:pPr>
            <a:r>
              <a:rPr lang="nl-NL" dirty="0"/>
              <a:t>Omzet (afzet x verkoopprijs)</a:t>
            </a:r>
          </a:p>
          <a:p>
            <a:pPr marL="468630" lvl="1" indent="0">
              <a:buNone/>
            </a:pPr>
            <a:r>
              <a:rPr lang="nl-NL" u="sng" dirty="0"/>
              <a:t>Inkoopwaarde (afzet x inkoopprijs) –</a:t>
            </a:r>
          </a:p>
          <a:p>
            <a:pPr marL="468630" lvl="1" indent="0">
              <a:buNone/>
            </a:pPr>
            <a:r>
              <a:rPr lang="nl-NL" dirty="0"/>
              <a:t>Brutowinst (omzet – inkoopwaarde)</a:t>
            </a:r>
          </a:p>
          <a:p>
            <a:pPr marL="468630" lvl="1" indent="0">
              <a:buNone/>
            </a:pPr>
            <a:r>
              <a:rPr lang="nl-NL" u="sng" dirty="0"/>
              <a:t>Bedrijfskosten –</a:t>
            </a:r>
            <a:endParaRPr lang="nl-NL" dirty="0"/>
          </a:p>
          <a:p>
            <a:pPr marL="468630" lvl="1" indent="0">
              <a:buNone/>
            </a:pPr>
            <a:r>
              <a:rPr lang="nl-NL" dirty="0"/>
              <a:t>Nettoresultaat (brutowinst – bedrijfskosten) </a:t>
            </a:r>
          </a:p>
        </p:txBody>
      </p:sp>
    </p:spTree>
    <p:extLst>
      <p:ext uri="{BB962C8B-B14F-4D97-AF65-F5344CB8AC3E}">
        <p14:creationId xmlns:p14="http://schemas.microsoft.com/office/powerpoint/2010/main" val="1949171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investeringsbegroting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Waarin wordt een investeringsbegroting ook alweer opgesteld?</a:t>
            </a:r>
          </a:p>
          <a:p>
            <a:pPr lvl="1"/>
            <a:r>
              <a:rPr lang="nl-NL" dirty="0"/>
              <a:t>Leg uit! (vaste en vlottende activa)</a:t>
            </a:r>
          </a:p>
          <a:p>
            <a:r>
              <a:rPr lang="nl-NL" dirty="0"/>
              <a:t>Hierin bereken je hoeveel geld je nodig hebt om je onderneming te starten. </a:t>
            </a:r>
          </a:p>
          <a:p>
            <a:r>
              <a:rPr lang="nl-NL" dirty="0"/>
              <a:t>Hoe maak je een investeringsbegroting?</a:t>
            </a:r>
          </a:p>
          <a:p>
            <a:pPr lvl="1"/>
            <a:r>
              <a:rPr lang="nl-NL" dirty="0"/>
              <a:t>Stap 1: Maak een lijst (opgesplitst in vaste en vlottende activa) en stel deze zo specifiek mogelijk op. Bijvoorbeeld, 10 tafels en 40 stoelen. </a:t>
            </a:r>
          </a:p>
          <a:p>
            <a:pPr lvl="1"/>
            <a:r>
              <a:rPr lang="nl-NL" dirty="0"/>
              <a:t>Stap 2: Zoek van al deze bedrijfsmiddelen op wat ze kosten en noteer dit op de lijst.</a:t>
            </a:r>
          </a:p>
          <a:p>
            <a:pPr lvl="1"/>
            <a:r>
              <a:rPr lang="nl-NL" dirty="0"/>
              <a:t>Stap 3: Bedenk hoeveel eigen geld je in de onderneming wilt stoppen. Nadat je dit hebt gedaan kun je berekenen hoeveel vreemd vermogen je nodig hebt om je onderneming te kunnen starten.  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48865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 de slag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Maak deze les een investeringsbegroting voor in je uiteindelijke ondernemingsplan.</a:t>
            </a:r>
          </a:p>
          <a:p>
            <a:r>
              <a:rPr lang="nl-NL" dirty="0"/>
              <a:t>Voordat je dit gaat doen, ga je op zoek naar een investeringsbegroting van een ander vergelijkbaar bedrijf, hierdoor kun je zien wat je allemaal nodig hebt voor jouw idee.</a:t>
            </a:r>
          </a:p>
          <a:p>
            <a:endParaRPr lang="nl-NL" dirty="0"/>
          </a:p>
          <a:p>
            <a:r>
              <a:rPr lang="nl-NL" dirty="0"/>
              <a:t>Succes!</a:t>
            </a:r>
          </a:p>
          <a:p>
            <a:pPr algn="r"/>
            <a:r>
              <a:rPr lang="nl-NL" dirty="0"/>
              <a:t>Maak ook de opdrachten op de website (les 4) </a:t>
            </a:r>
          </a:p>
        </p:txBody>
      </p:sp>
    </p:spTree>
    <p:extLst>
      <p:ext uri="{BB962C8B-B14F-4D97-AF65-F5344CB8AC3E}">
        <p14:creationId xmlns:p14="http://schemas.microsoft.com/office/powerpoint/2010/main" val="2675933194"/>
      </p:ext>
    </p:extLst>
  </p:cSld>
  <p:clrMapOvr>
    <a:masterClrMapping/>
  </p:clrMapOvr>
</p:sld>
</file>

<file path=ppt/theme/theme1.xml><?xml version="1.0" encoding="utf-8"?>
<a:theme xmlns:a="http://schemas.openxmlformats.org/drawingml/2006/main" name="Urban Pop">
  <a:themeElements>
    <a:clrScheme name="Urban Pop">
      <a:dk1>
        <a:srgbClr val="000000"/>
      </a:dk1>
      <a:lt1>
        <a:srgbClr val="FFFFFF"/>
      </a:lt1>
      <a:dk2>
        <a:srgbClr val="282828"/>
      </a:dk2>
      <a:lt2>
        <a:srgbClr val="D4D4D4"/>
      </a:lt2>
      <a:accent1>
        <a:srgbClr val="86CE24"/>
      </a:accent1>
      <a:accent2>
        <a:srgbClr val="00A2E6"/>
      </a:accent2>
      <a:accent3>
        <a:srgbClr val="FAC810"/>
      </a:accent3>
      <a:accent4>
        <a:srgbClr val="7D8F8C"/>
      </a:accent4>
      <a:accent5>
        <a:srgbClr val="D06B20"/>
      </a:accent5>
      <a:accent6>
        <a:srgbClr val="958B8B"/>
      </a:accent6>
      <a:hlink>
        <a:srgbClr val="FF9900"/>
      </a:hlink>
      <a:folHlink>
        <a:srgbClr val="969696"/>
      </a:folHlink>
    </a:clrScheme>
    <a:fontScheme name="Urban Pop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Urban Pop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58000"/>
              </a:srgbClr>
            </a:outerShdw>
          </a:effectLst>
          <a:scene3d>
            <a:camera prst="orthographicFront">
              <a:rot lat="0" lon="0" rev="0"/>
            </a:camera>
            <a:lightRig rig="flat" dir="t"/>
          </a:scene3d>
          <a:sp3d contourW="15875">
            <a:bevelT w="95250" h="1270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alpha val="100000"/>
                <a:satMod val="100000"/>
                <a:lumMod val="100000"/>
              </a:schemeClr>
            </a:gs>
            <a:gs pos="9000">
              <a:schemeClr val="phClr">
                <a:tint val="90000"/>
                <a:shade val="100000"/>
                <a:alpha val="100000"/>
                <a:satMod val="100000"/>
                <a:lumMod val="100000"/>
              </a:schemeClr>
            </a:gs>
            <a:gs pos="34000">
              <a:schemeClr val="phClr">
                <a:tint val="83000"/>
                <a:shade val="100000"/>
                <a:alpha val="100000"/>
                <a:satMod val="100000"/>
                <a:lumMod val="100000"/>
              </a:schemeClr>
            </a:gs>
            <a:gs pos="62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  <a:gs pos="90000">
              <a:schemeClr val="phClr">
                <a:tint val="92000"/>
                <a:shade val="100000"/>
                <a:alpha val="100000"/>
                <a:satMod val="100000"/>
                <a:lumMod val="90000"/>
              </a:schemeClr>
            </a:gs>
            <a:gs pos="100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8000"/>
              </a:schemeClr>
            </a:gs>
            <a:gs pos="100000">
              <a:schemeClr val="phClr">
                <a:tint val="95000"/>
                <a:shade val="98000"/>
                <a:lumMod val="80000"/>
              </a:schemeClr>
            </a:gs>
          </a:gsLst>
          <a:path path="circle">
            <a:fillToRect l="50000" t="100000" r="10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 Pop.thmx</Template>
  <TotalTime>350</TotalTime>
  <Words>275</Words>
  <Application>Microsoft Macintosh PowerPoint</Application>
  <PresentationFormat>Diavoorstelling (4:3)</PresentationFormat>
  <Paragraphs>44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9" baseType="lpstr">
      <vt:lpstr>Gill Sans MT</vt:lpstr>
      <vt:lpstr>Wingdings 3</vt:lpstr>
      <vt:lpstr>Urban Pop</vt:lpstr>
      <vt:lpstr>Financiën</vt:lpstr>
      <vt:lpstr>Wat komt vandaag aan bod?</vt:lpstr>
      <vt:lpstr>Omzet en afzet</vt:lpstr>
      <vt:lpstr>Resultatenberekening</vt:lpstr>
      <vt:lpstr>investeringsbegroting</vt:lpstr>
      <vt:lpstr>Aan de slag</vt:lpstr>
    </vt:vector>
  </TitlesOfParts>
  <Company/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Ondernemingsplan</dc:title>
  <dc:creator>Mandy Super</dc:creator>
  <cp:lastModifiedBy>Super, Mandy</cp:lastModifiedBy>
  <cp:revision>22</cp:revision>
  <dcterms:created xsi:type="dcterms:W3CDTF">2017-11-20T10:10:23Z</dcterms:created>
  <dcterms:modified xsi:type="dcterms:W3CDTF">2018-04-15T08:23:59Z</dcterms:modified>
</cp:coreProperties>
</file>