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1" r:id="rId1"/>
  </p:sldMasterIdLst>
  <p:sldIdLst>
    <p:sldId id="256" r:id="rId2"/>
    <p:sldId id="260" r:id="rId3"/>
    <p:sldId id="259" r:id="rId4"/>
    <p:sldId id="269" r:id="rId5"/>
    <p:sldId id="261" r:id="rId6"/>
    <p:sldId id="267" r:id="rId7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29"/>
  </p:normalViewPr>
  <p:slideViewPr>
    <p:cSldViewPr snapToGrid="0" snapToObjects="1">
      <p:cViewPr varScale="1">
        <p:scale>
          <a:sx n="108" d="100"/>
          <a:sy n="108" d="100"/>
        </p:scale>
        <p:origin x="11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DE43CB7-AE20-3D40-9CB5-424586F19311}" type="datetimeFigureOut">
              <a:rPr lang="nl-NL" smtClean="0"/>
              <a:t>15-04-18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8220" y="1679574"/>
            <a:ext cx="7230927" cy="1524000"/>
          </a:xfrm>
        </p:spPr>
        <p:txBody>
          <a:bodyPr/>
          <a:lstStyle/>
          <a:p>
            <a:r>
              <a:rPr lang="nl-NL" dirty="0"/>
              <a:t>Financiën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818220" y="3203574"/>
            <a:ext cx="7639980" cy="1875734"/>
          </a:xfrm>
        </p:spPr>
        <p:txBody>
          <a:bodyPr>
            <a:normAutofit lnSpcReduction="10000"/>
          </a:bodyPr>
          <a:lstStyle/>
          <a:p>
            <a:r>
              <a:rPr lang="nl-NL" dirty="0"/>
              <a:t>Les 4:</a:t>
            </a:r>
          </a:p>
          <a:p>
            <a:pPr algn="r"/>
            <a:endParaRPr lang="nl-NL" dirty="0"/>
          </a:p>
          <a:p>
            <a:pPr algn="r"/>
            <a:r>
              <a:rPr lang="nl-NL" dirty="0"/>
              <a:t>Omzet en afzet</a:t>
            </a:r>
          </a:p>
          <a:p>
            <a:pPr algn="r"/>
            <a:r>
              <a:rPr lang="nl-NL" dirty="0"/>
              <a:t>Resultaatberekening</a:t>
            </a:r>
          </a:p>
          <a:p>
            <a:pPr algn="r"/>
            <a:r>
              <a:rPr lang="nl-NL" dirty="0"/>
              <a:t>Investeringsbegroting</a:t>
            </a:r>
          </a:p>
        </p:txBody>
      </p:sp>
    </p:spTree>
    <p:extLst>
      <p:ext uri="{BB962C8B-B14F-4D97-AF65-F5344CB8AC3E}">
        <p14:creationId xmlns:p14="http://schemas.microsoft.com/office/powerpoint/2010/main" val="330079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komt vandaag aan bod?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is omzet en afzet?</a:t>
            </a:r>
          </a:p>
          <a:p>
            <a:r>
              <a:rPr lang="nl-NL" dirty="0"/>
              <a:t>Hoe berekenen we het resultaat?</a:t>
            </a:r>
          </a:p>
          <a:p>
            <a:r>
              <a:rPr lang="nl-NL" dirty="0"/>
              <a:t>Het opstellen van een investeringsbegroting?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593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Omzet en afzet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ondernemer denkt naast verkopen ook direct aan de harde cijfers. Wat is mijn omzet? Hoeveel producten heb ik verkocht?</a:t>
            </a:r>
          </a:p>
          <a:p>
            <a:r>
              <a:rPr lang="nl-NL" dirty="0"/>
              <a:t>Wat is omzet?</a:t>
            </a:r>
          </a:p>
          <a:p>
            <a:pPr lvl="1"/>
            <a:r>
              <a:rPr lang="nl-NL" dirty="0"/>
              <a:t>Omzet is waarde in geld van de verkochte producten</a:t>
            </a:r>
          </a:p>
          <a:p>
            <a:r>
              <a:rPr lang="nl-NL" dirty="0"/>
              <a:t>Om de omzet te berekenen heb je de afzet nodig.</a:t>
            </a:r>
          </a:p>
          <a:p>
            <a:r>
              <a:rPr lang="nl-NL" dirty="0"/>
              <a:t>Wat is afzet?</a:t>
            </a:r>
          </a:p>
          <a:p>
            <a:pPr lvl="1"/>
            <a:r>
              <a:rPr lang="nl-NL" dirty="0"/>
              <a:t>De hoeveelheid verkochte producten</a:t>
            </a:r>
          </a:p>
          <a:p>
            <a:r>
              <a:rPr lang="nl-NL" dirty="0"/>
              <a:t>Omzet = afzet x verkoopprijs</a:t>
            </a:r>
          </a:p>
          <a:p>
            <a:pPr marL="6858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078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524A30-980F-AC4F-A47F-363173AB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Resultatenberekening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C788A6-BE5B-1F43-9F8E-DCCE4EB2C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Om te verkopen heb je inkopen nodig. </a:t>
            </a:r>
          </a:p>
          <a:p>
            <a:r>
              <a:rPr lang="nl-NL" dirty="0"/>
              <a:t>Naast inkopen komen andere bedrijfskosten kijken</a:t>
            </a:r>
          </a:p>
          <a:p>
            <a:pPr lvl="1"/>
            <a:r>
              <a:rPr lang="nl-NL" dirty="0"/>
              <a:t>Personeelskosten </a:t>
            </a:r>
          </a:p>
          <a:p>
            <a:pPr lvl="1"/>
            <a:r>
              <a:rPr lang="nl-NL" dirty="0"/>
              <a:t>Energiekosten</a:t>
            </a:r>
          </a:p>
          <a:p>
            <a:pPr lvl="1"/>
            <a:r>
              <a:rPr lang="nl-NL" dirty="0"/>
              <a:t>Huurkosten</a:t>
            </a:r>
          </a:p>
          <a:p>
            <a:r>
              <a:rPr lang="nl-NL" dirty="0"/>
              <a:t>Hoe bereken je uiteindelijk je resultaat:</a:t>
            </a:r>
          </a:p>
          <a:p>
            <a:pPr marL="468630" lvl="1" indent="0">
              <a:buNone/>
            </a:pPr>
            <a:r>
              <a:rPr lang="nl-NL" dirty="0"/>
              <a:t>Omzet (afzet x verkoopprijs)</a:t>
            </a:r>
          </a:p>
          <a:p>
            <a:pPr marL="468630" lvl="1" indent="0">
              <a:buNone/>
            </a:pPr>
            <a:r>
              <a:rPr lang="nl-NL" u="sng" dirty="0"/>
              <a:t>Inkoopwaarde (afzet x inkoopprijs) –</a:t>
            </a:r>
          </a:p>
          <a:p>
            <a:pPr marL="468630" lvl="1" indent="0">
              <a:buNone/>
            </a:pPr>
            <a:r>
              <a:rPr lang="nl-NL" dirty="0"/>
              <a:t>Brutowinst (omzet – inkoopwaarde)</a:t>
            </a:r>
          </a:p>
          <a:p>
            <a:pPr marL="468630" lvl="1" indent="0">
              <a:buNone/>
            </a:pPr>
            <a:r>
              <a:rPr lang="nl-NL" u="sng" dirty="0"/>
              <a:t>Bedrijfskosten –</a:t>
            </a:r>
            <a:endParaRPr lang="nl-NL" dirty="0"/>
          </a:p>
          <a:p>
            <a:pPr marL="468630" lvl="1" indent="0">
              <a:buNone/>
            </a:pPr>
            <a:r>
              <a:rPr lang="nl-NL" dirty="0"/>
              <a:t>Nettoresultaat (brutowinst – bedrijfskosten) </a:t>
            </a:r>
          </a:p>
        </p:txBody>
      </p:sp>
    </p:spTree>
    <p:extLst>
      <p:ext uri="{BB962C8B-B14F-4D97-AF65-F5344CB8AC3E}">
        <p14:creationId xmlns:p14="http://schemas.microsoft.com/office/powerpoint/2010/main" val="194917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investeringsbegroting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Waarin wordt een investeringsbegroting ook alweer opgesteld?</a:t>
            </a:r>
          </a:p>
          <a:p>
            <a:pPr lvl="1"/>
            <a:r>
              <a:rPr lang="nl-NL" dirty="0"/>
              <a:t>Leg uit! (vaste en vlottende activa)</a:t>
            </a:r>
          </a:p>
          <a:p>
            <a:r>
              <a:rPr lang="nl-NL" dirty="0"/>
              <a:t>Hierin bereken je hoeveel geld je nodig hebt om je onderneming te starten. </a:t>
            </a:r>
          </a:p>
          <a:p>
            <a:r>
              <a:rPr lang="nl-NL" dirty="0"/>
              <a:t>Hoe maak je een investeringsbegroting?</a:t>
            </a:r>
          </a:p>
          <a:p>
            <a:pPr lvl="1"/>
            <a:r>
              <a:rPr lang="nl-NL" dirty="0"/>
              <a:t>Stap 1: Maak een lijst (opgesplitst in vaste en vlottende activa) en stel deze zo specifiek mogelijk op. Bijvoorbeeld, 10 tafels en 40 stoelen. </a:t>
            </a:r>
          </a:p>
          <a:p>
            <a:pPr lvl="1"/>
            <a:r>
              <a:rPr lang="nl-NL" dirty="0"/>
              <a:t>Stap 2: Zoek van al deze bedrijfsmiddelen op wat ze kosten en noteer dit op de lijst.</a:t>
            </a:r>
          </a:p>
          <a:p>
            <a:pPr lvl="1"/>
            <a:r>
              <a:rPr lang="nl-NL" dirty="0"/>
              <a:t>Stap 3: Bedenk hoeveel eigen geld je in de onderneming wilt stoppen. Nadat je dit hebt gedaan kun je berekenen hoeveel vreemd vermogen je nodig hebt om je onderneming te kunnen starten.  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886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deze les een investeringsbegroting voor in je uiteindelijke ondernemingsplan.</a:t>
            </a:r>
          </a:p>
          <a:p>
            <a:r>
              <a:rPr lang="nl-NL" dirty="0"/>
              <a:t>Voordat je dit gaat doen, ga je op zoek naar een investeringsbegroting van een ander vergelijkbaar bedrijf, hierdoor kun je zien wat je allemaal nodig hebt voor jouw idee.</a:t>
            </a:r>
          </a:p>
          <a:p>
            <a:endParaRPr lang="nl-NL" dirty="0"/>
          </a:p>
          <a:p>
            <a:r>
              <a:rPr lang="nl-NL" dirty="0"/>
              <a:t>Succes!</a:t>
            </a:r>
          </a:p>
          <a:p>
            <a:pPr algn="r"/>
            <a:r>
              <a:rPr lang="nl-NL" dirty="0"/>
              <a:t>Maak ook de opdrachten op de website (les 4) </a:t>
            </a:r>
          </a:p>
        </p:txBody>
      </p:sp>
    </p:spTree>
    <p:extLst>
      <p:ext uri="{BB962C8B-B14F-4D97-AF65-F5344CB8AC3E}">
        <p14:creationId xmlns:p14="http://schemas.microsoft.com/office/powerpoint/2010/main" val="2675933194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350</TotalTime>
  <Words>275</Words>
  <Application>Microsoft Macintosh PowerPoint</Application>
  <PresentationFormat>Diavoorstelling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Gill Sans MT</vt:lpstr>
      <vt:lpstr>Wingdings 3</vt:lpstr>
      <vt:lpstr>Urban Pop</vt:lpstr>
      <vt:lpstr>Financiën</vt:lpstr>
      <vt:lpstr>Wat komt vandaag aan bod?</vt:lpstr>
      <vt:lpstr>Omzet en afzet</vt:lpstr>
      <vt:lpstr>Resultatenberekening</vt:lpstr>
      <vt:lpstr>investeringsbegroting</vt:lpstr>
      <vt:lpstr>Aan de slag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Ondernemingsplan</dc:title>
  <dc:creator>Mandy Super</dc:creator>
  <cp:lastModifiedBy>Super, Mandy</cp:lastModifiedBy>
  <cp:revision>22</cp:revision>
  <dcterms:created xsi:type="dcterms:W3CDTF">2017-11-20T10:10:23Z</dcterms:created>
  <dcterms:modified xsi:type="dcterms:W3CDTF">2018-04-15T08:23:59Z</dcterms:modified>
</cp:coreProperties>
</file>